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58" d="100"/>
          <a:sy n="158" d="100"/>
        </p:scale>
        <p:origin x="162"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2025/5/13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2025/5/13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68D5EB5-8441-4F73-44EE-FD59BD8A9E65}"/>
              </a:ext>
            </a:extLst>
          </p:cNvPr>
          <p:cNvPicPr>
            <a:picLocks noChangeAspect="1"/>
          </p:cNvPicPr>
          <p:nvPr/>
        </p:nvPicPr>
        <p:blipFill>
          <a:blip r:embed="rId2"/>
          <a:stretch>
            <a:fillRect/>
          </a:stretch>
        </p:blipFill>
        <p:spPr>
          <a:xfrm>
            <a:off x="237714" y="225229"/>
            <a:ext cx="8010525" cy="4552950"/>
          </a:xfrm>
          <a:prstGeom prst="rect">
            <a:avLst/>
          </a:prstGeom>
        </p:spPr>
      </p:pic>
      <p:sp>
        <p:nvSpPr>
          <p:cNvPr id="4" name="文本框 3">
            <a:extLst>
              <a:ext uri="{FF2B5EF4-FFF2-40B4-BE49-F238E27FC236}">
                <a16:creationId xmlns:a16="http://schemas.microsoft.com/office/drawing/2014/main" id="{8F853B10-E08B-6DC4-FEAD-309E6B2988F3}"/>
              </a:ext>
            </a:extLst>
          </p:cNvPr>
          <p:cNvSpPr txBox="1"/>
          <p:nvPr/>
        </p:nvSpPr>
        <p:spPr>
          <a:xfrm>
            <a:off x="193780" y="96890"/>
            <a:ext cx="5256286" cy="369332"/>
          </a:xfrm>
          <a:prstGeom prst="rect">
            <a:avLst/>
          </a:prstGeom>
          <a:noFill/>
        </p:spPr>
        <p:txBody>
          <a:bodyPr wrap="square" rtlCol="0">
            <a:spAutoFit/>
          </a:bodyPr>
          <a:lstStyle/>
          <a:p>
            <a:r>
              <a:rPr lang="en-US" altLang="zh-CN" dirty="0"/>
              <a:t>Underwater image </a:t>
            </a:r>
            <a:r>
              <a:rPr lang="en-US" altLang="zh-CN" dirty="0" err="1"/>
              <a:t>enhanment</a:t>
            </a:r>
            <a:endParaRPr lang="zh-CN" altLang="en-US" dirty="0"/>
          </a:p>
        </p:txBody>
      </p:sp>
      <p:sp>
        <p:nvSpPr>
          <p:cNvPr id="7" name="文本框 6">
            <a:extLst>
              <a:ext uri="{FF2B5EF4-FFF2-40B4-BE49-F238E27FC236}">
                <a16:creationId xmlns:a16="http://schemas.microsoft.com/office/drawing/2014/main" id="{289EB6D8-0C65-FF6B-CAE9-14B5CFE5D654}"/>
              </a:ext>
            </a:extLst>
          </p:cNvPr>
          <p:cNvSpPr txBox="1"/>
          <p:nvPr/>
        </p:nvSpPr>
        <p:spPr>
          <a:xfrm>
            <a:off x="106780" y="4634163"/>
            <a:ext cx="6097002" cy="1946687"/>
          </a:xfrm>
          <a:prstGeom prst="rect">
            <a:avLst/>
          </a:prstGeom>
          <a:noFill/>
        </p:spPr>
        <p:txBody>
          <a:bodyPr wrap="square">
            <a:spAutoFit/>
          </a:bodyPr>
          <a:lstStyle/>
          <a:p>
            <a:pPr algn="l" fontAlgn="base">
              <a:spcBef>
                <a:spcPts val="600"/>
              </a:spcBef>
              <a:spcAft>
                <a:spcPts val="900"/>
              </a:spcAft>
              <a:buNone/>
            </a:pPr>
            <a:r>
              <a:rPr lang="zh-CN" altLang="en-US" b="0" i="0" dirty="0">
                <a:effectLst/>
                <a:latin typeface="PingFang SC"/>
              </a:rPr>
              <a:t>成像公式：</a:t>
            </a:r>
            <a:r>
              <a:rPr lang="en-US" altLang="zh-CN" b="0" i="0" dirty="0">
                <a:effectLst/>
                <a:latin typeface="PingFang SC"/>
              </a:rPr>
              <a:t>I(x) = J(x)·T(x) + B(x)·(1 - T(x)) + N(x)</a:t>
            </a:r>
          </a:p>
          <a:p>
            <a:pPr algn="l" fontAlgn="base">
              <a:spcBef>
                <a:spcPts val="600"/>
              </a:spcBef>
              <a:spcAft>
                <a:spcPts val="900"/>
              </a:spcAft>
            </a:pPr>
            <a:r>
              <a:rPr lang="zh-CN" altLang="en-US" b="0" i="0" dirty="0">
                <a:effectLst/>
                <a:latin typeface="PingFang SC"/>
              </a:rPr>
              <a:t>式中：</a:t>
            </a:r>
            <a:br>
              <a:rPr lang="zh-CN" altLang="en-US" b="0" i="0" dirty="0">
                <a:effectLst/>
                <a:latin typeface="PingFang SC"/>
              </a:rPr>
            </a:br>
            <a:r>
              <a:rPr lang="en-US" altLang="zh-CN" b="0" i="0" dirty="0">
                <a:effectLst/>
                <a:latin typeface="PingFang SC"/>
              </a:rPr>
              <a:t>J(x) - </a:t>
            </a:r>
            <a:r>
              <a:rPr lang="zh-CN" altLang="en-US" b="0" i="0" dirty="0">
                <a:effectLst/>
                <a:latin typeface="PingFang SC"/>
              </a:rPr>
              <a:t>理想物体辐射强度</a:t>
            </a:r>
            <a:br>
              <a:rPr lang="zh-CN" altLang="en-US" b="0" i="0" dirty="0">
                <a:effectLst/>
                <a:latin typeface="PingFang SC"/>
              </a:rPr>
            </a:br>
            <a:r>
              <a:rPr lang="en-US" altLang="zh-CN" b="0" i="0" dirty="0">
                <a:effectLst/>
                <a:latin typeface="PingFang SC"/>
              </a:rPr>
              <a:t>T(x) = e^{-</a:t>
            </a:r>
            <a:r>
              <a:rPr lang="el-GR" altLang="zh-CN" b="0" i="0" dirty="0">
                <a:effectLst/>
                <a:latin typeface="PingFang SC"/>
              </a:rPr>
              <a:t>β·</a:t>
            </a:r>
            <a:r>
              <a:rPr lang="en-US" altLang="zh-CN" b="0" i="0" dirty="0">
                <a:effectLst/>
                <a:latin typeface="PingFang SC"/>
              </a:rPr>
              <a:t>d(x)} - </a:t>
            </a:r>
            <a:r>
              <a:rPr lang="zh-CN" altLang="en-US" b="0" i="0" dirty="0">
                <a:effectLst/>
                <a:latin typeface="PingFang SC"/>
              </a:rPr>
              <a:t>透射率（</a:t>
            </a:r>
            <a:r>
              <a:rPr lang="el-GR" altLang="zh-CN" b="0" i="0" dirty="0">
                <a:effectLst/>
                <a:latin typeface="PingFang SC"/>
              </a:rPr>
              <a:t>β</a:t>
            </a:r>
            <a:r>
              <a:rPr lang="zh-CN" altLang="en-US" b="0" i="0" dirty="0">
                <a:effectLst/>
                <a:latin typeface="PingFang SC"/>
              </a:rPr>
              <a:t>为水体衰减系数，</a:t>
            </a:r>
            <a:r>
              <a:rPr lang="en-US" altLang="zh-CN" b="0" i="0" dirty="0">
                <a:effectLst/>
                <a:latin typeface="PingFang SC"/>
              </a:rPr>
              <a:t>d</a:t>
            </a:r>
            <a:r>
              <a:rPr lang="zh-CN" altLang="en-US" b="0" i="0" dirty="0">
                <a:effectLst/>
                <a:latin typeface="PingFang SC"/>
              </a:rPr>
              <a:t>为物距）</a:t>
            </a:r>
            <a:br>
              <a:rPr lang="zh-CN" altLang="en-US" b="0" i="0" dirty="0">
                <a:effectLst/>
                <a:latin typeface="PingFang SC"/>
              </a:rPr>
            </a:br>
            <a:r>
              <a:rPr lang="en-US" altLang="zh-CN" b="0" i="0" dirty="0">
                <a:effectLst/>
                <a:latin typeface="PingFang SC"/>
              </a:rPr>
              <a:t>B(x) - </a:t>
            </a:r>
            <a:r>
              <a:rPr lang="zh-CN" altLang="en-US" b="0" i="0" dirty="0">
                <a:effectLst/>
                <a:latin typeface="PingFang SC"/>
              </a:rPr>
              <a:t>后向散射分量</a:t>
            </a:r>
            <a:br>
              <a:rPr lang="zh-CN" altLang="en-US" b="0" i="0" dirty="0">
                <a:effectLst/>
                <a:latin typeface="PingFang SC"/>
              </a:rPr>
            </a:br>
            <a:r>
              <a:rPr lang="en-US" altLang="zh-CN" b="0" i="0" dirty="0">
                <a:effectLst/>
                <a:latin typeface="PingFang SC"/>
              </a:rPr>
              <a:t>N(x) - </a:t>
            </a:r>
            <a:r>
              <a:rPr lang="zh-CN" altLang="en-US" b="0" i="0" dirty="0">
                <a:effectLst/>
                <a:latin typeface="PingFang SC"/>
              </a:rPr>
              <a:t>传感器噪声项</a:t>
            </a:r>
          </a:p>
        </p:txBody>
      </p:sp>
      <p:pic>
        <p:nvPicPr>
          <p:cNvPr id="10" name="图片 9">
            <a:extLst>
              <a:ext uri="{FF2B5EF4-FFF2-40B4-BE49-F238E27FC236}">
                <a16:creationId xmlns:a16="http://schemas.microsoft.com/office/drawing/2014/main" id="{4E554458-7517-6918-71B8-CD27A3C1B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288" y="0"/>
            <a:ext cx="4260713" cy="2338136"/>
          </a:xfrm>
          <a:prstGeom prst="rect">
            <a:avLst/>
          </a:prstGeom>
        </p:spPr>
      </p:pic>
      <p:pic>
        <p:nvPicPr>
          <p:cNvPr id="13" name="图片 12">
            <a:extLst>
              <a:ext uri="{FF2B5EF4-FFF2-40B4-BE49-F238E27FC236}">
                <a16:creationId xmlns:a16="http://schemas.microsoft.com/office/drawing/2014/main" id="{4F201BF8-4A00-C4D9-55CD-F4C6195AF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1287" y="2338136"/>
            <a:ext cx="4260713" cy="2288006"/>
          </a:xfrm>
          <a:prstGeom prst="rect">
            <a:avLst/>
          </a:prstGeom>
        </p:spPr>
      </p:pic>
      <p:pic>
        <p:nvPicPr>
          <p:cNvPr id="17" name="图片 16">
            <a:extLst>
              <a:ext uri="{FF2B5EF4-FFF2-40B4-BE49-F238E27FC236}">
                <a16:creationId xmlns:a16="http://schemas.microsoft.com/office/drawing/2014/main" id="{382EDE7D-C4B7-7AD7-97DA-076DC935A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1287" y="4634163"/>
            <a:ext cx="4260713" cy="2223837"/>
          </a:xfrm>
          <a:prstGeom prst="rect">
            <a:avLst/>
          </a:prstGeom>
        </p:spPr>
      </p:pic>
      <p:sp>
        <p:nvSpPr>
          <p:cNvPr id="18" name="文本框 17">
            <a:extLst>
              <a:ext uri="{FF2B5EF4-FFF2-40B4-BE49-F238E27FC236}">
                <a16:creationId xmlns:a16="http://schemas.microsoft.com/office/drawing/2014/main" id="{4264864A-DCAC-D885-80E3-0E83CB54A236}"/>
              </a:ext>
            </a:extLst>
          </p:cNvPr>
          <p:cNvSpPr txBox="1"/>
          <p:nvPr/>
        </p:nvSpPr>
        <p:spPr>
          <a:xfrm>
            <a:off x="7844589" y="-87776"/>
            <a:ext cx="1479884" cy="369332"/>
          </a:xfrm>
          <a:prstGeom prst="rect">
            <a:avLst/>
          </a:prstGeom>
          <a:noFill/>
        </p:spPr>
        <p:txBody>
          <a:bodyPr wrap="square" rtlCol="0">
            <a:spAutoFit/>
          </a:bodyPr>
          <a:lstStyle/>
          <a:p>
            <a:r>
              <a:rPr lang="en-US" altLang="zh-CN" dirty="0"/>
              <a:t>examples</a:t>
            </a:r>
            <a:endParaRPr lang="zh-CN" altLang="en-US" dirty="0"/>
          </a:p>
        </p:txBody>
      </p:sp>
      <p:sp>
        <p:nvSpPr>
          <p:cNvPr id="20" name="文本框 19">
            <a:extLst>
              <a:ext uri="{FF2B5EF4-FFF2-40B4-BE49-F238E27FC236}">
                <a16:creationId xmlns:a16="http://schemas.microsoft.com/office/drawing/2014/main" id="{1A50C25D-17B2-2B26-1721-AE6F5810E32C}"/>
              </a:ext>
            </a:extLst>
          </p:cNvPr>
          <p:cNvSpPr txBox="1"/>
          <p:nvPr/>
        </p:nvSpPr>
        <p:spPr>
          <a:xfrm>
            <a:off x="4960360" y="225229"/>
            <a:ext cx="3147762" cy="1200329"/>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由于复杂因素的相互作用，如水对光吸收和散射，以及悬浮粒子，</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水下图像面临如模糊、低对比度和颜色失真。</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88EE94-AE77-D702-770C-463AC84EE775}"/>
              </a:ext>
            </a:extLst>
          </p:cNvPr>
          <p:cNvSpPr txBox="1"/>
          <p:nvPr/>
        </p:nvSpPr>
        <p:spPr>
          <a:xfrm>
            <a:off x="193780" y="96890"/>
            <a:ext cx="5256286" cy="369332"/>
          </a:xfrm>
          <a:prstGeom prst="rect">
            <a:avLst/>
          </a:prstGeom>
          <a:noFill/>
        </p:spPr>
        <p:txBody>
          <a:bodyPr wrap="square" rtlCol="0">
            <a:spAutoFit/>
          </a:bodyPr>
          <a:lstStyle/>
          <a:p>
            <a:r>
              <a:rPr lang="en-US" altLang="zh-CN" dirty="0"/>
              <a:t>Underwater image </a:t>
            </a:r>
            <a:r>
              <a:rPr lang="en-US" altLang="zh-CN" dirty="0" err="1"/>
              <a:t>enhanment</a:t>
            </a:r>
            <a:endParaRPr lang="zh-CN" altLang="en-US" dirty="0"/>
          </a:p>
        </p:txBody>
      </p:sp>
      <p:sp>
        <p:nvSpPr>
          <p:cNvPr id="5" name="文本框 4">
            <a:extLst>
              <a:ext uri="{FF2B5EF4-FFF2-40B4-BE49-F238E27FC236}">
                <a16:creationId xmlns:a16="http://schemas.microsoft.com/office/drawing/2014/main" id="{3E9660D9-004C-BA83-7C61-33A93C6BFCD1}"/>
              </a:ext>
            </a:extLst>
          </p:cNvPr>
          <p:cNvSpPr txBox="1"/>
          <p:nvPr/>
        </p:nvSpPr>
        <p:spPr>
          <a:xfrm>
            <a:off x="147659" y="2487163"/>
            <a:ext cx="1590904" cy="369332"/>
          </a:xfrm>
          <a:prstGeom prst="rect">
            <a:avLst/>
          </a:prstGeom>
          <a:noFill/>
        </p:spPr>
        <p:txBody>
          <a:bodyPr wrap="square" rtlCol="0">
            <a:spAutoFit/>
          </a:bodyPr>
          <a:lstStyle/>
          <a:p>
            <a:r>
              <a:rPr lang="zh-CN" altLang="en-US" dirty="0"/>
              <a:t>主要方法</a:t>
            </a:r>
          </a:p>
        </p:txBody>
      </p:sp>
      <p:sp>
        <p:nvSpPr>
          <p:cNvPr id="6" name="文本框 5">
            <a:extLst>
              <a:ext uri="{FF2B5EF4-FFF2-40B4-BE49-F238E27FC236}">
                <a16:creationId xmlns:a16="http://schemas.microsoft.com/office/drawing/2014/main" id="{4B1EDBFE-8085-7B3F-BBA4-85B8DD4574E1}"/>
              </a:ext>
            </a:extLst>
          </p:cNvPr>
          <p:cNvSpPr txBox="1"/>
          <p:nvPr/>
        </p:nvSpPr>
        <p:spPr>
          <a:xfrm>
            <a:off x="2044638" y="1027332"/>
            <a:ext cx="1324204" cy="369332"/>
          </a:xfrm>
          <a:prstGeom prst="rect">
            <a:avLst/>
          </a:prstGeom>
          <a:noFill/>
        </p:spPr>
        <p:txBody>
          <a:bodyPr wrap="square" rtlCol="0">
            <a:spAutoFit/>
          </a:bodyPr>
          <a:lstStyle/>
          <a:p>
            <a:r>
              <a:rPr lang="zh-CN" altLang="en-US" dirty="0"/>
              <a:t>传统方法</a:t>
            </a:r>
          </a:p>
        </p:txBody>
      </p:sp>
      <p:sp>
        <p:nvSpPr>
          <p:cNvPr id="7" name="文本框 6">
            <a:extLst>
              <a:ext uri="{FF2B5EF4-FFF2-40B4-BE49-F238E27FC236}">
                <a16:creationId xmlns:a16="http://schemas.microsoft.com/office/drawing/2014/main" id="{9B94BE2C-E79F-026F-F40A-4E370FC40772}"/>
              </a:ext>
            </a:extLst>
          </p:cNvPr>
          <p:cNvSpPr txBox="1"/>
          <p:nvPr/>
        </p:nvSpPr>
        <p:spPr>
          <a:xfrm>
            <a:off x="2044637" y="4752748"/>
            <a:ext cx="1570851" cy="369332"/>
          </a:xfrm>
          <a:prstGeom prst="rect">
            <a:avLst/>
          </a:prstGeom>
          <a:noFill/>
        </p:spPr>
        <p:txBody>
          <a:bodyPr wrap="square" rtlCol="0">
            <a:spAutoFit/>
          </a:bodyPr>
          <a:lstStyle/>
          <a:p>
            <a:r>
              <a:rPr lang="zh-CN" altLang="en-US" dirty="0"/>
              <a:t>深度学习方法</a:t>
            </a:r>
          </a:p>
        </p:txBody>
      </p:sp>
      <p:sp>
        <p:nvSpPr>
          <p:cNvPr id="8" name="文本框 7">
            <a:extLst>
              <a:ext uri="{FF2B5EF4-FFF2-40B4-BE49-F238E27FC236}">
                <a16:creationId xmlns:a16="http://schemas.microsoft.com/office/drawing/2014/main" id="{D7A68601-2F0E-9FD2-FBF7-4EFE5D5FB36F}"/>
              </a:ext>
            </a:extLst>
          </p:cNvPr>
          <p:cNvSpPr txBox="1"/>
          <p:nvPr/>
        </p:nvSpPr>
        <p:spPr>
          <a:xfrm>
            <a:off x="4458974" y="1027332"/>
            <a:ext cx="1324204" cy="369332"/>
          </a:xfrm>
          <a:prstGeom prst="rect">
            <a:avLst/>
          </a:prstGeom>
          <a:noFill/>
        </p:spPr>
        <p:txBody>
          <a:bodyPr wrap="square" rtlCol="0">
            <a:spAutoFit/>
          </a:bodyPr>
          <a:lstStyle/>
          <a:p>
            <a:r>
              <a:rPr lang="zh-CN" altLang="en-US" dirty="0"/>
              <a:t>物理模型</a:t>
            </a:r>
          </a:p>
        </p:txBody>
      </p:sp>
      <p:sp>
        <p:nvSpPr>
          <p:cNvPr id="9" name="文本框 8">
            <a:extLst>
              <a:ext uri="{FF2B5EF4-FFF2-40B4-BE49-F238E27FC236}">
                <a16:creationId xmlns:a16="http://schemas.microsoft.com/office/drawing/2014/main" id="{0B81ABF2-19D8-D10D-33CC-A6B6A404CDDA}"/>
              </a:ext>
            </a:extLst>
          </p:cNvPr>
          <p:cNvSpPr txBox="1"/>
          <p:nvPr/>
        </p:nvSpPr>
        <p:spPr>
          <a:xfrm>
            <a:off x="4458974" y="2424819"/>
            <a:ext cx="1731273" cy="369332"/>
          </a:xfrm>
          <a:prstGeom prst="rect">
            <a:avLst/>
          </a:prstGeom>
          <a:noFill/>
        </p:spPr>
        <p:txBody>
          <a:bodyPr wrap="square" rtlCol="0">
            <a:spAutoFit/>
          </a:bodyPr>
          <a:lstStyle/>
          <a:p>
            <a:r>
              <a:rPr lang="zh-CN" altLang="en-US" dirty="0"/>
              <a:t>数字图像处理</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DF9692-CBF2-831A-B89B-D9610C7FA77A}"/>
              </a:ext>
            </a:extLst>
          </p:cNvPr>
          <p:cNvSpPr txBox="1"/>
          <p:nvPr/>
        </p:nvSpPr>
        <p:spPr>
          <a:xfrm>
            <a:off x="193780" y="96890"/>
            <a:ext cx="5256286" cy="369332"/>
          </a:xfrm>
          <a:prstGeom prst="rect">
            <a:avLst/>
          </a:prstGeom>
          <a:noFill/>
        </p:spPr>
        <p:txBody>
          <a:bodyPr wrap="square" rtlCol="0">
            <a:spAutoFit/>
          </a:bodyPr>
          <a:lstStyle/>
          <a:p>
            <a:r>
              <a:rPr lang="en-US" altLang="zh-CN" dirty="0"/>
              <a:t>Underwater image </a:t>
            </a:r>
            <a:r>
              <a:rPr lang="en-US" altLang="zh-CN" dirty="0" err="1"/>
              <a:t>enhanment</a:t>
            </a:r>
            <a:endParaRPr lang="zh-CN" altLang="en-US" dirty="0"/>
          </a:p>
        </p:txBody>
      </p:sp>
      <p:pic>
        <p:nvPicPr>
          <p:cNvPr id="5" name="图片 4">
            <a:extLst>
              <a:ext uri="{FF2B5EF4-FFF2-40B4-BE49-F238E27FC236}">
                <a16:creationId xmlns:a16="http://schemas.microsoft.com/office/drawing/2014/main" id="{1A986213-BAC4-A2C8-1BD5-42133235460A}"/>
              </a:ext>
            </a:extLst>
          </p:cNvPr>
          <p:cNvPicPr>
            <a:picLocks noChangeAspect="1"/>
          </p:cNvPicPr>
          <p:nvPr/>
        </p:nvPicPr>
        <p:blipFill>
          <a:blip r:embed="rId2"/>
          <a:stretch>
            <a:fillRect/>
          </a:stretch>
        </p:blipFill>
        <p:spPr>
          <a:xfrm>
            <a:off x="193780" y="592554"/>
            <a:ext cx="5861050" cy="2643505"/>
          </a:xfrm>
          <a:prstGeom prst="rect">
            <a:avLst/>
          </a:prstGeom>
        </p:spPr>
      </p:pic>
      <p:pic>
        <p:nvPicPr>
          <p:cNvPr id="6" name="图片 5">
            <a:extLst>
              <a:ext uri="{FF2B5EF4-FFF2-40B4-BE49-F238E27FC236}">
                <a16:creationId xmlns:a16="http://schemas.microsoft.com/office/drawing/2014/main" id="{05AC9B4E-F968-2A13-A19F-A58CA8637685}"/>
              </a:ext>
            </a:extLst>
          </p:cNvPr>
          <p:cNvPicPr>
            <a:picLocks noChangeAspect="1"/>
          </p:cNvPicPr>
          <p:nvPr/>
        </p:nvPicPr>
        <p:blipFill>
          <a:blip r:embed="rId3"/>
          <a:stretch>
            <a:fillRect/>
          </a:stretch>
        </p:blipFill>
        <p:spPr>
          <a:xfrm>
            <a:off x="50905" y="3525253"/>
            <a:ext cx="6146800" cy="2125980"/>
          </a:xfrm>
          <a:prstGeom prst="rect">
            <a:avLst/>
          </a:prstGeom>
        </p:spPr>
      </p:pic>
      <p:sp>
        <p:nvSpPr>
          <p:cNvPr id="7" name="文本框 6">
            <a:extLst>
              <a:ext uri="{FF2B5EF4-FFF2-40B4-BE49-F238E27FC236}">
                <a16:creationId xmlns:a16="http://schemas.microsoft.com/office/drawing/2014/main" id="{DB8993DB-B844-4843-29D2-E6374B56F471}"/>
              </a:ext>
            </a:extLst>
          </p:cNvPr>
          <p:cNvSpPr txBox="1"/>
          <p:nvPr/>
        </p:nvSpPr>
        <p:spPr>
          <a:xfrm>
            <a:off x="6364705" y="1045562"/>
            <a:ext cx="5546558" cy="3693319"/>
          </a:xfrm>
          <a:prstGeom prst="rect">
            <a:avLst/>
          </a:prstGeom>
          <a:noFill/>
        </p:spPr>
        <p:txBody>
          <a:bodyPr wrap="square" rtlCol="0">
            <a:spAutoFit/>
          </a:bodyPr>
          <a:lstStyle/>
          <a:p>
            <a:r>
              <a:rPr lang="en-US" altLang="zh-CN" dirty="0"/>
              <a:t>Motivation</a:t>
            </a:r>
            <a:r>
              <a:rPr lang="zh-CN" altLang="en-US" dirty="0"/>
              <a:t>：</a:t>
            </a:r>
            <a:endParaRPr lang="en-US" altLang="zh-CN" dirty="0"/>
          </a:p>
          <a:p>
            <a:r>
              <a:rPr lang="en-US" altLang="zh-CN" dirty="0"/>
              <a:t>	</a:t>
            </a:r>
            <a:r>
              <a:rPr lang="zh-CN" altLang="en-US" dirty="0"/>
              <a:t>目前基于深度学习的方法主要依赖于从大规模数据集中学习非线性映射。然而，由于现有数据集未能充分反映水下环境的多样性，在特定数据集上训练模型会限制其泛化能力。为了解决这一问题，考虑采用多种处理技术来构建多视图输入，从而增强模型的泛化能力。</a:t>
            </a:r>
            <a:endParaRPr lang="en-US" altLang="zh-CN" dirty="0"/>
          </a:p>
          <a:p>
            <a:r>
              <a:rPr lang="en-US" altLang="zh-CN" dirty="0"/>
              <a:t>	</a:t>
            </a:r>
            <a:r>
              <a:rPr lang="zh-CN" altLang="en-US" dirty="0"/>
              <a:t>此外，大多数现有方法主要集中在提升水下图像的视觉效果，而忽视了这些图像中固有的丰富结构信息。结构特征可以帮助模型更好地理解图像内容，从而减少在生成预测图像过程中噪声和伪影的干扰。最后，网络可以通过分析局部和全局结构特征来强调图像中的关键结构。</a:t>
            </a:r>
          </a:p>
        </p:txBody>
      </p:sp>
    </p:spTree>
    <p:extLst>
      <p:ext uri="{BB962C8B-B14F-4D97-AF65-F5344CB8AC3E}">
        <p14:creationId xmlns:p14="http://schemas.microsoft.com/office/powerpoint/2010/main" val="3650320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7F0B3C0-C7CD-EF68-A88C-F7FA27467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976" y="714565"/>
            <a:ext cx="2160000" cy="2160000"/>
          </a:xfrm>
          <a:prstGeom prst="rect">
            <a:avLst/>
          </a:prstGeom>
        </p:spPr>
      </p:pic>
      <p:pic>
        <p:nvPicPr>
          <p:cNvPr id="9" name="图片 8">
            <a:extLst>
              <a:ext uri="{FF2B5EF4-FFF2-40B4-BE49-F238E27FC236}">
                <a16:creationId xmlns:a16="http://schemas.microsoft.com/office/drawing/2014/main" id="{5C0A15D3-7A9D-0144-E30F-5E4C809F9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718" y="714565"/>
            <a:ext cx="2160000" cy="2160000"/>
          </a:xfrm>
          <a:prstGeom prst="rect">
            <a:avLst/>
          </a:prstGeom>
        </p:spPr>
      </p:pic>
      <p:pic>
        <p:nvPicPr>
          <p:cNvPr id="12" name="图片 11">
            <a:extLst>
              <a:ext uri="{FF2B5EF4-FFF2-40B4-BE49-F238E27FC236}">
                <a16:creationId xmlns:a16="http://schemas.microsoft.com/office/drawing/2014/main" id="{0203B521-959E-A089-8237-1A5F83911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460" y="714565"/>
            <a:ext cx="2160000" cy="2160000"/>
          </a:xfrm>
          <a:prstGeom prst="rect">
            <a:avLst/>
          </a:prstGeom>
        </p:spPr>
      </p:pic>
      <p:pic>
        <p:nvPicPr>
          <p:cNvPr id="15" name="图片 14">
            <a:extLst>
              <a:ext uri="{FF2B5EF4-FFF2-40B4-BE49-F238E27FC236}">
                <a16:creationId xmlns:a16="http://schemas.microsoft.com/office/drawing/2014/main" id="{3EA61D0A-93D7-465D-B1FB-FDE3247C92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976" y="3429000"/>
            <a:ext cx="2160000" cy="2160000"/>
          </a:xfrm>
          <a:prstGeom prst="rect">
            <a:avLst/>
          </a:prstGeom>
        </p:spPr>
      </p:pic>
      <p:pic>
        <p:nvPicPr>
          <p:cNvPr id="18" name="图片 17">
            <a:extLst>
              <a:ext uri="{FF2B5EF4-FFF2-40B4-BE49-F238E27FC236}">
                <a16:creationId xmlns:a16="http://schemas.microsoft.com/office/drawing/2014/main" id="{21DB52EF-939E-121D-CDF8-7792E6F47B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6718" y="3429000"/>
            <a:ext cx="2160000" cy="2160000"/>
          </a:xfrm>
          <a:prstGeom prst="rect">
            <a:avLst/>
          </a:prstGeom>
        </p:spPr>
      </p:pic>
      <p:pic>
        <p:nvPicPr>
          <p:cNvPr id="21" name="图片 20">
            <a:extLst>
              <a:ext uri="{FF2B5EF4-FFF2-40B4-BE49-F238E27FC236}">
                <a16:creationId xmlns:a16="http://schemas.microsoft.com/office/drawing/2014/main" id="{3BFF70E1-28E5-9BF0-27B0-513EA673FB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8202" y="3429000"/>
            <a:ext cx="2160000" cy="2160000"/>
          </a:xfrm>
          <a:prstGeom prst="rect">
            <a:avLst/>
          </a:prstGeom>
        </p:spPr>
      </p:pic>
      <p:pic>
        <p:nvPicPr>
          <p:cNvPr id="24" name="图片 23">
            <a:extLst>
              <a:ext uri="{FF2B5EF4-FFF2-40B4-BE49-F238E27FC236}">
                <a16:creationId xmlns:a16="http://schemas.microsoft.com/office/drawing/2014/main" id="{4B0E626E-AB97-10F9-F1EE-E61C01366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7460" y="3429000"/>
            <a:ext cx="2160000" cy="2160000"/>
          </a:xfrm>
          <a:prstGeom prst="rect">
            <a:avLst/>
          </a:prstGeom>
        </p:spPr>
      </p:pic>
      <p:pic>
        <p:nvPicPr>
          <p:cNvPr id="27" name="图片 26">
            <a:extLst>
              <a:ext uri="{FF2B5EF4-FFF2-40B4-BE49-F238E27FC236}">
                <a16:creationId xmlns:a16="http://schemas.microsoft.com/office/drawing/2014/main" id="{90AEF186-82C6-CEDA-E631-632882E187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08202" y="714565"/>
            <a:ext cx="2160000" cy="2160000"/>
          </a:xfrm>
          <a:prstGeom prst="rect">
            <a:avLst/>
          </a:prstGeom>
        </p:spPr>
      </p:pic>
      <p:sp>
        <p:nvSpPr>
          <p:cNvPr id="28" name="文本框 27">
            <a:extLst>
              <a:ext uri="{FF2B5EF4-FFF2-40B4-BE49-F238E27FC236}">
                <a16:creationId xmlns:a16="http://schemas.microsoft.com/office/drawing/2014/main" id="{B517B5DA-B8C2-658E-912E-7EA8F1978E61}"/>
              </a:ext>
            </a:extLst>
          </p:cNvPr>
          <p:cNvSpPr txBox="1"/>
          <p:nvPr/>
        </p:nvSpPr>
        <p:spPr>
          <a:xfrm>
            <a:off x="127168" y="1609899"/>
            <a:ext cx="750898" cy="369332"/>
          </a:xfrm>
          <a:prstGeom prst="rect">
            <a:avLst/>
          </a:prstGeom>
          <a:noFill/>
        </p:spPr>
        <p:txBody>
          <a:bodyPr wrap="square" rtlCol="0">
            <a:spAutoFit/>
          </a:bodyPr>
          <a:lstStyle/>
          <a:p>
            <a:r>
              <a:rPr lang="en-US" altLang="zh-CN" dirty="0"/>
              <a:t>input</a:t>
            </a:r>
            <a:endParaRPr lang="zh-CN" altLang="en-US" dirty="0"/>
          </a:p>
        </p:txBody>
      </p:sp>
      <p:sp>
        <p:nvSpPr>
          <p:cNvPr id="29" name="文本框 28">
            <a:extLst>
              <a:ext uri="{FF2B5EF4-FFF2-40B4-BE49-F238E27FC236}">
                <a16:creationId xmlns:a16="http://schemas.microsoft.com/office/drawing/2014/main" id="{E89DC4A4-3893-B6F6-4803-19FD34039D3C}"/>
              </a:ext>
            </a:extLst>
          </p:cNvPr>
          <p:cNvSpPr txBox="1"/>
          <p:nvPr/>
        </p:nvSpPr>
        <p:spPr>
          <a:xfrm>
            <a:off x="0" y="4324334"/>
            <a:ext cx="1005234" cy="369332"/>
          </a:xfrm>
          <a:prstGeom prst="rect">
            <a:avLst/>
          </a:prstGeom>
          <a:noFill/>
        </p:spPr>
        <p:txBody>
          <a:bodyPr wrap="square" rtlCol="0">
            <a:spAutoFit/>
          </a:bodyPr>
          <a:lstStyle/>
          <a:p>
            <a:r>
              <a:rPr lang="en-US" altLang="zh-CN" dirty="0"/>
              <a:t>restored</a:t>
            </a:r>
            <a:endParaRPr lang="zh-CN" altLang="en-US" dirty="0"/>
          </a:p>
        </p:txBody>
      </p:sp>
      <p:sp>
        <p:nvSpPr>
          <p:cNvPr id="30" name="文本框 29">
            <a:extLst>
              <a:ext uri="{FF2B5EF4-FFF2-40B4-BE49-F238E27FC236}">
                <a16:creationId xmlns:a16="http://schemas.microsoft.com/office/drawing/2014/main" id="{E522FCD7-E739-AEE6-FB37-6BFE78B2B021}"/>
              </a:ext>
            </a:extLst>
          </p:cNvPr>
          <p:cNvSpPr txBox="1"/>
          <p:nvPr/>
        </p:nvSpPr>
        <p:spPr>
          <a:xfrm>
            <a:off x="0" y="68016"/>
            <a:ext cx="2682644" cy="369332"/>
          </a:xfrm>
          <a:prstGeom prst="rect">
            <a:avLst/>
          </a:prstGeom>
          <a:noFill/>
        </p:spPr>
        <p:txBody>
          <a:bodyPr wrap="square" rtlCol="0">
            <a:spAutoFit/>
          </a:bodyPr>
          <a:lstStyle/>
          <a:p>
            <a:r>
              <a:rPr lang="en-US" altLang="zh-CN" dirty="0"/>
              <a:t>Result examples</a:t>
            </a:r>
            <a:endParaRPr lang="zh-CN" altLang="en-US" dirty="0"/>
          </a:p>
        </p:txBody>
      </p:sp>
      <p:pic>
        <p:nvPicPr>
          <p:cNvPr id="33" name="图片 32">
            <a:extLst>
              <a:ext uri="{FF2B5EF4-FFF2-40B4-BE49-F238E27FC236}">
                <a16:creationId xmlns:a16="http://schemas.microsoft.com/office/drawing/2014/main" id="{04AAAD07-8F47-1AA9-333E-90BB482079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2000" y="3429000"/>
            <a:ext cx="2160000" cy="2160000"/>
          </a:xfrm>
          <a:prstGeom prst="rect">
            <a:avLst/>
          </a:prstGeom>
        </p:spPr>
      </p:pic>
      <p:pic>
        <p:nvPicPr>
          <p:cNvPr id="36" name="图片 35">
            <a:extLst>
              <a:ext uri="{FF2B5EF4-FFF2-40B4-BE49-F238E27FC236}">
                <a16:creationId xmlns:a16="http://schemas.microsoft.com/office/drawing/2014/main" id="{ECA701AD-EAD9-187C-FA37-4EA9A02A03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26024" y="714565"/>
            <a:ext cx="2160000" cy="2160000"/>
          </a:xfrm>
          <a:prstGeom prst="rect">
            <a:avLst/>
          </a:prstGeom>
        </p:spPr>
      </p:pic>
    </p:spTree>
    <p:extLst>
      <p:ext uri="{BB962C8B-B14F-4D97-AF65-F5344CB8AC3E}">
        <p14:creationId xmlns:p14="http://schemas.microsoft.com/office/powerpoint/2010/main" val="339766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2EE0376-1AAE-8A94-7C5C-55FDD1B0E69E}"/>
              </a:ext>
            </a:extLst>
          </p:cNvPr>
          <p:cNvPicPr>
            <a:picLocks noChangeAspect="1"/>
          </p:cNvPicPr>
          <p:nvPr/>
        </p:nvPicPr>
        <p:blipFill>
          <a:blip r:embed="rId2"/>
          <a:stretch>
            <a:fillRect/>
          </a:stretch>
        </p:blipFill>
        <p:spPr>
          <a:xfrm>
            <a:off x="0" y="270526"/>
            <a:ext cx="12192000" cy="6316948"/>
          </a:xfrm>
          <a:prstGeom prst="rect">
            <a:avLst/>
          </a:prstGeom>
        </p:spPr>
      </p:pic>
      <p:sp>
        <p:nvSpPr>
          <p:cNvPr id="5" name="文本框 4">
            <a:extLst>
              <a:ext uri="{FF2B5EF4-FFF2-40B4-BE49-F238E27FC236}">
                <a16:creationId xmlns:a16="http://schemas.microsoft.com/office/drawing/2014/main" id="{2931D841-092A-CB25-A89F-483ECDF2986A}"/>
              </a:ext>
            </a:extLst>
          </p:cNvPr>
          <p:cNvSpPr txBox="1"/>
          <p:nvPr/>
        </p:nvSpPr>
        <p:spPr>
          <a:xfrm>
            <a:off x="0" y="68016"/>
            <a:ext cx="2682644" cy="369332"/>
          </a:xfrm>
          <a:prstGeom prst="rect">
            <a:avLst/>
          </a:prstGeom>
          <a:noFill/>
        </p:spPr>
        <p:txBody>
          <a:bodyPr wrap="square" rtlCol="0">
            <a:spAutoFit/>
          </a:bodyPr>
          <a:lstStyle/>
          <a:p>
            <a:r>
              <a:rPr lang="en-US" altLang="zh-CN" dirty="0"/>
              <a:t>Structure comparison</a:t>
            </a:r>
            <a:endParaRPr lang="zh-CN" altLang="en-US" dirty="0"/>
          </a:p>
        </p:txBody>
      </p:sp>
    </p:spTree>
    <p:extLst>
      <p:ext uri="{BB962C8B-B14F-4D97-AF65-F5344CB8AC3E}">
        <p14:creationId xmlns:p14="http://schemas.microsoft.com/office/powerpoint/2010/main" val="361875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667ADCB-263F-785F-5F92-7B866628F477}"/>
              </a:ext>
            </a:extLst>
          </p:cNvPr>
          <p:cNvPicPr>
            <a:picLocks noChangeAspect="1"/>
          </p:cNvPicPr>
          <p:nvPr/>
        </p:nvPicPr>
        <p:blipFill>
          <a:blip r:embed="rId2"/>
          <a:stretch>
            <a:fillRect/>
          </a:stretch>
        </p:blipFill>
        <p:spPr>
          <a:xfrm>
            <a:off x="0" y="315318"/>
            <a:ext cx="12192000" cy="6227364"/>
          </a:xfrm>
          <a:prstGeom prst="rect">
            <a:avLst/>
          </a:prstGeom>
        </p:spPr>
      </p:pic>
      <p:sp>
        <p:nvSpPr>
          <p:cNvPr id="6" name="文本框 5">
            <a:extLst>
              <a:ext uri="{FF2B5EF4-FFF2-40B4-BE49-F238E27FC236}">
                <a16:creationId xmlns:a16="http://schemas.microsoft.com/office/drawing/2014/main" id="{84F0470A-4D6C-04AC-7E1C-A36A3ED90C75}"/>
              </a:ext>
            </a:extLst>
          </p:cNvPr>
          <p:cNvSpPr txBox="1"/>
          <p:nvPr/>
        </p:nvSpPr>
        <p:spPr>
          <a:xfrm>
            <a:off x="0" y="0"/>
            <a:ext cx="2682644" cy="369332"/>
          </a:xfrm>
          <a:prstGeom prst="rect">
            <a:avLst/>
          </a:prstGeom>
          <a:noFill/>
        </p:spPr>
        <p:txBody>
          <a:bodyPr wrap="square" rtlCol="0">
            <a:spAutoFit/>
          </a:bodyPr>
          <a:lstStyle/>
          <a:p>
            <a:r>
              <a:rPr lang="en-US" altLang="zh-CN" dirty="0"/>
              <a:t>Complex environments</a:t>
            </a:r>
            <a:endParaRPr lang="zh-CN" altLang="en-US" dirty="0"/>
          </a:p>
        </p:txBody>
      </p:sp>
    </p:spTree>
    <p:extLst>
      <p:ext uri="{BB962C8B-B14F-4D97-AF65-F5344CB8AC3E}">
        <p14:creationId xmlns:p14="http://schemas.microsoft.com/office/powerpoint/2010/main" val="4112049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EE096FB-6840-9F65-27D1-77F12D4CE154}"/>
              </a:ext>
            </a:extLst>
          </p:cNvPr>
          <p:cNvPicPr>
            <a:picLocks noChangeAspect="1"/>
          </p:cNvPicPr>
          <p:nvPr/>
        </p:nvPicPr>
        <p:blipFill>
          <a:blip r:embed="rId2"/>
          <a:stretch>
            <a:fillRect/>
          </a:stretch>
        </p:blipFill>
        <p:spPr>
          <a:xfrm>
            <a:off x="0" y="810491"/>
            <a:ext cx="12192000" cy="5237018"/>
          </a:xfrm>
          <a:prstGeom prst="rect">
            <a:avLst/>
          </a:prstGeom>
        </p:spPr>
      </p:pic>
    </p:spTree>
    <p:extLst>
      <p:ext uri="{BB962C8B-B14F-4D97-AF65-F5344CB8AC3E}">
        <p14:creationId xmlns:p14="http://schemas.microsoft.com/office/powerpoint/2010/main" val="553171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77BA3A-5EA8-EF10-E90C-1E65005BE4B7}"/>
              </a:ext>
            </a:extLst>
          </p:cNvPr>
          <p:cNvSpPr txBox="1"/>
          <p:nvPr/>
        </p:nvSpPr>
        <p:spPr>
          <a:xfrm>
            <a:off x="-1" y="68016"/>
            <a:ext cx="6576413" cy="369332"/>
          </a:xfrm>
          <a:prstGeom prst="rect">
            <a:avLst/>
          </a:prstGeom>
          <a:noFill/>
        </p:spPr>
        <p:txBody>
          <a:bodyPr wrap="square" rtlCol="0">
            <a:spAutoFit/>
          </a:bodyPr>
          <a:lstStyle/>
          <a:p>
            <a:r>
              <a:rPr lang="en-US" altLang="zh-CN" dirty="0"/>
              <a:t>All-in-one image restoration</a:t>
            </a:r>
            <a:endParaRPr lang="zh-CN" altLang="en-US" dirty="0"/>
          </a:p>
        </p:txBody>
      </p:sp>
    </p:spTree>
    <p:extLst>
      <p:ext uri="{BB962C8B-B14F-4D97-AF65-F5344CB8AC3E}">
        <p14:creationId xmlns:p14="http://schemas.microsoft.com/office/powerpoint/2010/main" val="1372493113"/>
      </p:ext>
    </p:extLst>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293</Words>
  <Application>Microsoft Office PowerPoint</Application>
  <PresentationFormat>宽屏</PresentationFormat>
  <Paragraphs>21</Paragraphs>
  <Slides>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vt:i4>
      </vt:variant>
    </vt:vector>
  </HeadingPairs>
  <TitlesOfParts>
    <vt:vector size="13" baseType="lpstr">
      <vt:lpstr>PingFang SC</vt:lpstr>
      <vt:lpstr>微软雅黑</vt:lpstr>
      <vt:lpstr>Arial</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徐杰</dc:creator>
  <cp:lastModifiedBy>杰 徐</cp:lastModifiedBy>
  <cp:revision>10</cp:revision>
  <dcterms:created xsi:type="dcterms:W3CDTF">2023-08-09T12:44:00Z</dcterms:created>
  <dcterms:modified xsi:type="dcterms:W3CDTF">2025-05-13T14:01:54Z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2052-12.1.0.20784</vt:lpwstr>
  </property>
</Properties>
</file>